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0" r:id="rId2"/>
    <p:sldId id="340" r:id="rId3"/>
    <p:sldId id="341" r:id="rId4"/>
    <p:sldId id="342" r:id="rId5"/>
    <p:sldId id="343" r:id="rId6"/>
    <p:sldId id="344" r:id="rId7"/>
    <p:sldId id="345" r:id="rId8"/>
    <p:sldId id="346" r:id="rId9"/>
    <p:sldId id="347" r:id="rId10"/>
    <p:sldId id="349" r:id="rId11"/>
    <p:sldId id="350" r:id="rId12"/>
    <p:sldId id="353" r:id="rId13"/>
    <p:sldId id="354" r:id="rId14"/>
    <p:sldId id="355" r:id="rId15"/>
    <p:sldId id="356" r:id="rId16"/>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6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82" autoAdjust="0"/>
    <p:restoredTop sz="96028" autoAdjust="0"/>
  </p:normalViewPr>
  <p:slideViewPr>
    <p:cSldViewPr snapToGrid="0">
      <p:cViewPr varScale="1">
        <p:scale>
          <a:sx n="81" d="100"/>
          <a:sy n="81" d="100"/>
        </p:scale>
        <p:origin x="-776"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1"/>
            <a:ext cx="2971800" cy="466434"/>
          </a:xfrm>
          <a:prstGeom prst="rect">
            <a:avLst/>
          </a:prstGeom>
        </p:spPr>
        <p:txBody>
          <a:bodyPr vert="horz" lIns="91440" tIns="45720" rIns="91440" bIns="45720" rtlCol="0"/>
          <a:lstStyle>
            <a:lvl1pPr algn="r">
              <a:defRPr sz="1200"/>
            </a:lvl1pPr>
          </a:lstStyle>
          <a:p>
            <a:fld id="{84F9241B-8E67-4A13-A093-478F35C7307C}" type="datetimeFigureOut">
              <a:rPr lang="en-US" smtClean="0"/>
              <a:t>1/13/19</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BC76D227-FA3A-4CD4-8F06-9B646F8A83AD}" type="slidenum">
              <a:rPr lang="en-US" smtClean="0"/>
              <a:t>‹#›</a:t>
            </a:fld>
            <a:endParaRPr lang="en-US" dirty="0"/>
          </a:p>
        </p:txBody>
      </p:sp>
    </p:spTree>
    <p:extLst>
      <p:ext uri="{BB962C8B-B14F-4D97-AF65-F5344CB8AC3E}">
        <p14:creationId xmlns:p14="http://schemas.microsoft.com/office/powerpoint/2010/main" val="417793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B5F8969B-F016-40CE-99CF-DFD791E60418}" type="datetimeFigureOut">
              <a:rPr lang="en-US" smtClean="0"/>
              <a:t>1/13/19</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8E4E0B0E-7423-4679-BEC3-E07D28DC8F3D}" type="slidenum">
              <a:rPr lang="en-US" smtClean="0"/>
              <a:t>‹#›</a:t>
            </a:fld>
            <a:endParaRPr lang="en-US" dirty="0"/>
          </a:p>
        </p:txBody>
      </p:sp>
    </p:spTree>
    <p:extLst>
      <p:ext uri="{BB962C8B-B14F-4D97-AF65-F5344CB8AC3E}">
        <p14:creationId xmlns:p14="http://schemas.microsoft.com/office/powerpoint/2010/main" val="8854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1</a:t>
            </a:fld>
            <a:endParaRPr lang="en-US" dirty="0"/>
          </a:p>
        </p:txBody>
      </p:sp>
    </p:spTree>
    <p:extLst>
      <p:ext uri="{BB962C8B-B14F-4D97-AF65-F5344CB8AC3E}">
        <p14:creationId xmlns:p14="http://schemas.microsoft.com/office/powerpoint/2010/main" val="88064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16" name="Rectangle 15"/>
          <p:cNvSpPr/>
          <p:nvPr userDrawn="1"/>
        </p:nvSpPr>
        <p:spPr>
          <a:xfrm>
            <a:off x="4049611" y="4673600"/>
            <a:ext cx="8155089" cy="218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050393" y="0"/>
            <a:ext cx="8154307" cy="471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00057" y="2157250"/>
            <a:ext cx="7126013" cy="2143864"/>
          </a:xfrm>
        </p:spPr>
        <p:txBody>
          <a:bodyPr>
            <a:normAutofit/>
          </a:bodyPr>
          <a:lstStyle>
            <a:lvl1pPr>
              <a:defRPr sz="6000">
                <a:solidFill>
                  <a:schemeClr val="bg1"/>
                </a:solidFill>
              </a:defRPr>
            </a:lvl1pPr>
          </a:lstStyle>
          <a:p>
            <a:r>
              <a:rPr lang="en-US" dirty="0"/>
              <a:t>CLICK TO EDIT MASTER TITLE STYLE</a:t>
            </a:r>
          </a:p>
        </p:txBody>
      </p:sp>
      <p:sp>
        <p:nvSpPr>
          <p:cNvPr id="4" name="Picture Placeholder 11"/>
          <p:cNvSpPr>
            <a:spLocks noGrp="1"/>
          </p:cNvSpPr>
          <p:nvPr>
            <p:ph type="pic" sz="quarter" idx="12"/>
          </p:nvPr>
        </p:nvSpPr>
        <p:spPr>
          <a:xfrm>
            <a:off x="0" y="0"/>
            <a:ext cx="4059936" cy="6858000"/>
          </a:xfrm>
          <a:ln>
            <a:noFill/>
          </a:ln>
        </p:spPr>
        <p:txBody>
          <a:bodyPr/>
          <a:lstStyle/>
          <a:p>
            <a:endParaRPr lang="en-US" dirty="0"/>
          </a:p>
        </p:txBody>
      </p:sp>
      <p:sp>
        <p:nvSpPr>
          <p:cNvPr id="7" name="Text Placeholder 6"/>
          <p:cNvSpPr>
            <a:spLocks noGrp="1"/>
          </p:cNvSpPr>
          <p:nvPr>
            <p:ph type="body" sz="quarter" idx="13"/>
          </p:nvPr>
        </p:nvSpPr>
        <p:spPr>
          <a:xfrm>
            <a:off x="4500058" y="5136641"/>
            <a:ext cx="7126012" cy="1149859"/>
          </a:xfrm>
        </p:spPr>
        <p:txBody>
          <a:bodyPr>
            <a:normAutofit/>
          </a:bodyPr>
          <a:lstStyle>
            <a:lvl1pPr marL="0" indent="0" algn="l">
              <a:buNone/>
              <a:defRPr sz="2200">
                <a:solidFill>
                  <a:srgbClr val="FFFFFF"/>
                </a:solidFill>
              </a:defRPr>
            </a:lvl1pPr>
          </a:lstStyle>
          <a:p>
            <a:pPr lvl="0"/>
            <a:r>
              <a:rPr lang="en-US" dirty="0"/>
              <a:t>Edit Master text styles</a:t>
            </a:r>
          </a:p>
        </p:txBody>
      </p:sp>
      <p:pic>
        <p:nvPicPr>
          <p:cNvPr id="15" name="Picture 14"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0057" y="372102"/>
            <a:ext cx="2081050" cy="874892"/>
          </a:xfrm>
          <a:prstGeom prst="rect">
            <a:avLst/>
          </a:prstGeom>
        </p:spPr>
      </p:pic>
      <p:sp>
        <p:nvSpPr>
          <p:cNvPr id="8" name="Text Placeholder 6"/>
          <p:cNvSpPr>
            <a:spLocks noGrp="1"/>
          </p:cNvSpPr>
          <p:nvPr>
            <p:ph type="body" sz="quarter" idx="14"/>
          </p:nvPr>
        </p:nvSpPr>
        <p:spPr>
          <a:xfrm>
            <a:off x="8534400" y="764868"/>
            <a:ext cx="3098800" cy="430926"/>
          </a:xfrm>
        </p:spPr>
        <p:txBody>
          <a:bodyPr anchor="ctr">
            <a:normAutofit/>
          </a:bodyPr>
          <a:lstStyle>
            <a:lvl1pPr marL="0" indent="0" algn="r">
              <a:buNone/>
              <a:defRPr sz="1600">
                <a:solidFill>
                  <a:schemeClr val="bg1"/>
                </a:solidFill>
              </a:defRPr>
            </a:lvl1pPr>
          </a:lstStyle>
          <a:p>
            <a:pPr lvl="0"/>
            <a:r>
              <a:rPr lang="en-US" dirty="0"/>
              <a:t>Edit Master text styles</a:t>
            </a:r>
          </a:p>
        </p:txBody>
      </p:sp>
      <p:cxnSp>
        <p:nvCxnSpPr>
          <p:cNvPr id="17" name="Straight Connector 16"/>
          <p:cNvCxnSpPr/>
          <p:nvPr userDrawn="1"/>
        </p:nvCxnSpPr>
        <p:spPr>
          <a:xfrm>
            <a:off x="4054348" y="4711700"/>
            <a:ext cx="8132064"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7781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620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6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id with Title and Content A">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5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with Title and Content B">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7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with Title and Content C">
    <p:spTree>
      <p:nvGrpSpPr>
        <p:cNvPr id="1" name=""/>
        <p:cNvGrpSpPr/>
        <p:nvPr/>
      </p:nvGrpSpPr>
      <p:grpSpPr>
        <a:xfrm>
          <a:off x="0" y="0"/>
          <a:ext cx="0" cy="0"/>
          <a:chOff x="0" y="0"/>
          <a:chExt cx="0" cy="0"/>
        </a:xfrm>
      </p:grpSpPr>
      <p:sp>
        <p:nvSpPr>
          <p:cNvPr id="16" name="Rectangle 15"/>
          <p:cNvSpPr/>
          <p:nvPr userDrawn="1"/>
        </p:nvSpPr>
        <p:spPr>
          <a:xfrm>
            <a:off x="6034093" y="-2654"/>
            <a:ext cx="6157906" cy="686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725" y="2287034"/>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76722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with Title and Content D">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id with Title and Content E">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642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Blu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24829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Aqua">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88660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678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621" y="2409059"/>
            <a:ext cx="6862380" cy="2301766"/>
          </a:xfrm>
        </p:spPr>
        <p:txBody>
          <a:bodyPr>
            <a:normAutofit/>
          </a:bodyPr>
          <a:lstStyle>
            <a:lvl1pPr>
              <a:defRPr sz="6000"/>
            </a:lvl1pPr>
          </a:lstStyle>
          <a:p>
            <a:r>
              <a:rPr lang="en-US" dirty="0"/>
              <a:t>CLICK TO EDIT MASTER TITLE STYLE</a:t>
            </a:r>
          </a:p>
        </p:txBody>
      </p:sp>
      <p:sp>
        <p:nvSpPr>
          <p:cNvPr id="4" name="Picture Placeholder 11"/>
          <p:cNvSpPr>
            <a:spLocks noGrp="1"/>
          </p:cNvSpPr>
          <p:nvPr>
            <p:ph type="pic" sz="quarter" idx="12"/>
          </p:nvPr>
        </p:nvSpPr>
        <p:spPr>
          <a:xfrm>
            <a:off x="8132064" y="0"/>
            <a:ext cx="4059936" cy="6858000"/>
          </a:xfrm>
        </p:spPr>
        <p:txBody>
          <a:bodyPr/>
          <a:lstStyle/>
          <a:p>
            <a:endParaRPr lang="en-US" dirty="0"/>
          </a:p>
        </p:txBody>
      </p:sp>
      <p:sp>
        <p:nvSpPr>
          <p:cNvPr id="7" name="Text Placeholder 6"/>
          <p:cNvSpPr>
            <a:spLocks noGrp="1"/>
          </p:cNvSpPr>
          <p:nvPr>
            <p:ph type="body" sz="quarter" idx="13"/>
          </p:nvPr>
        </p:nvSpPr>
        <p:spPr>
          <a:xfrm>
            <a:off x="630620" y="5016500"/>
            <a:ext cx="6875080" cy="1282700"/>
          </a:xfrm>
        </p:spPr>
        <p:txBody>
          <a:bodyPr>
            <a:normAutofit/>
          </a:bodyPr>
          <a:lstStyle>
            <a:lvl1pPr marL="0" indent="0" algn="l">
              <a:buNone/>
              <a:defRPr sz="2200">
                <a:solidFill>
                  <a:schemeClr val="accent1"/>
                </a:solidFill>
              </a:defRPr>
            </a:lvl1pPr>
          </a:lstStyle>
          <a:p>
            <a:pPr lvl="0"/>
            <a:r>
              <a:rPr lang="en-US" dirty="0"/>
              <a:t>Edit Master text styles</a:t>
            </a:r>
          </a:p>
        </p:txBody>
      </p:sp>
      <p:sp>
        <p:nvSpPr>
          <p:cNvPr id="8" name="Text Placeholder 6"/>
          <p:cNvSpPr>
            <a:spLocks noGrp="1"/>
          </p:cNvSpPr>
          <p:nvPr>
            <p:ph type="body" sz="quarter" idx="14"/>
          </p:nvPr>
        </p:nvSpPr>
        <p:spPr>
          <a:xfrm>
            <a:off x="4046921" y="777568"/>
            <a:ext cx="3458779" cy="340032"/>
          </a:xfrm>
        </p:spPr>
        <p:txBody>
          <a:bodyPr anchor="ctr">
            <a:normAutofit/>
          </a:bodyPr>
          <a:lstStyle>
            <a:lvl1pPr marL="0" indent="0" algn="r">
              <a:buNone/>
              <a:defRPr sz="1600">
                <a:solidFill>
                  <a:schemeClr val="bg1">
                    <a:lumMod val="50000"/>
                  </a:schemeClr>
                </a:solidFill>
              </a:defRPr>
            </a:lvl1pPr>
          </a:lstStyle>
          <a:p>
            <a:pPr lvl="0"/>
            <a:r>
              <a:rPr lang="en-US" dirty="0"/>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620" y="363089"/>
            <a:ext cx="2081048" cy="871876"/>
          </a:xfrm>
          <a:prstGeom prst="rect">
            <a:avLst/>
          </a:prstGeom>
        </p:spPr>
      </p:pic>
    </p:spTree>
    <p:extLst>
      <p:ext uri="{BB962C8B-B14F-4D97-AF65-F5344CB8AC3E}">
        <p14:creationId xmlns:p14="http://schemas.microsoft.com/office/powerpoint/2010/main" val="1407866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Orang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59516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Purpl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57768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ontent - Light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1527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ontent -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0547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ontent - Aqua">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17635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ontent - Green">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782528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ntent - Orang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952535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ontent - Purple">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18659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ection - Content and Picture A">
    <p:spTree>
      <p:nvGrpSpPr>
        <p:cNvPr id="1" name=""/>
        <p:cNvGrpSpPr/>
        <p:nvPr/>
      </p:nvGrpSpPr>
      <p:grpSpPr>
        <a:xfrm>
          <a:off x="0" y="0"/>
          <a:ext cx="0" cy="0"/>
          <a:chOff x="0" y="0"/>
          <a:chExt cx="0" cy="0"/>
        </a:xfrm>
      </p:grpSpPr>
      <p:sp>
        <p:nvSpPr>
          <p:cNvPr id="6" name="Rectangle 5"/>
          <p:cNvSpPr/>
          <p:nvPr userDrawn="1"/>
        </p:nvSpPr>
        <p:spPr>
          <a:xfrm>
            <a:off x="-8789" y="0"/>
            <a:ext cx="40253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39616"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16567" y="0"/>
            <a:ext cx="4059935" cy="6858000"/>
          </a:xfrm>
        </p:spPr>
        <p:txBody>
          <a:bodyPr/>
          <a:lstStyle/>
          <a:p>
            <a:endParaRPr lang="en-US" dirty="0"/>
          </a:p>
        </p:txBody>
      </p:sp>
      <p:sp>
        <p:nvSpPr>
          <p:cNvPr id="14" name="Text Placeholder 13"/>
          <p:cNvSpPr>
            <a:spLocks noGrp="1"/>
          </p:cNvSpPr>
          <p:nvPr>
            <p:ph type="body" sz="quarter" idx="13"/>
          </p:nvPr>
        </p:nvSpPr>
        <p:spPr>
          <a:xfrm>
            <a:off x="439739"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8450317"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8450317"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Tree>
    <p:extLst>
      <p:ext uri="{BB962C8B-B14F-4D97-AF65-F5344CB8AC3E}">
        <p14:creationId xmlns:p14="http://schemas.microsoft.com/office/powerpoint/2010/main" val="377615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Section - Content and Picture B">
    <p:spTree>
      <p:nvGrpSpPr>
        <p:cNvPr id="1" name=""/>
        <p:cNvGrpSpPr/>
        <p:nvPr/>
      </p:nvGrpSpPr>
      <p:grpSpPr>
        <a:xfrm>
          <a:off x="0" y="0"/>
          <a:ext cx="0" cy="0"/>
          <a:chOff x="0" y="0"/>
          <a:chExt cx="0" cy="0"/>
        </a:xfrm>
      </p:grpSpPr>
      <p:sp>
        <p:nvSpPr>
          <p:cNvPr id="6" name="Rectangle 5"/>
          <p:cNvSpPr/>
          <p:nvPr userDrawn="1"/>
        </p:nvSpPr>
        <p:spPr>
          <a:xfrm>
            <a:off x="8081018" y="0"/>
            <a:ext cx="411549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24907"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23181" y="0"/>
            <a:ext cx="4059935" cy="6858000"/>
          </a:xfrm>
        </p:spPr>
        <p:txBody>
          <a:bodyPr/>
          <a:lstStyle/>
          <a:p>
            <a:endParaRPr lang="en-US" dirty="0"/>
          </a:p>
        </p:txBody>
      </p:sp>
      <p:sp>
        <p:nvSpPr>
          <p:cNvPr id="14" name="Text Placeholder 13"/>
          <p:cNvSpPr>
            <a:spLocks noGrp="1"/>
          </p:cNvSpPr>
          <p:nvPr>
            <p:ph type="body" sz="quarter" idx="13"/>
          </p:nvPr>
        </p:nvSpPr>
        <p:spPr>
          <a:xfrm>
            <a:off x="8525030"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439616"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439616"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3607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89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solidFill>
                  <a:schemeClr val="bg1"/>
                </a:solidFill>
              </a:defRPr>
            </a:lvl1pPr>
            <a:lvl2pPr marL="685800" indent="-228600">
              <a:buClr>
                <a:schemeClr val="accent2"/>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5" name="Picture 4"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456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Blue">
    <p:spTree>
      <p:nvGrpSpPr>
        <p:cNvPr id="1" name=""/>
        <p:cNvGrpSpPr/>
        <p:nvPr/>
      </p:nvGrpSpPr>
      <p:grpSpPr>
        <a:xfrm>
          <a:off x="0" y="0"/>
          <a:ext cx="0" cy="0"/>
          <a:chOff x="0" y="0"/>
          <a:chExt cx="0" cy="0"/>
        </a:xfrm>
      </p:grpSpPr>
      <p:sp>
        <p:nvSpPr>
          <p:cNvPr id="6"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p:cNvSpPr>
            <a:spLocks noGrp="1"/>
          </p:cNvSpPr>
          <p:nvPr>
            <p:ph type="sldNum" sz="quarter" idx="10"/>
          </p:nvPr>
        </p:nvSpPr>
        <p:spPr/>
        <p:txBody>
          <a:bodyPr/>
          <a:lstStyle>
            <a:lvl1pPr>
              <a:defRPr>
                <a:solidFill>
                  <a:srgbClr val="FFFFFF"/>
                </a:solidFill>
              </a:defRPr>
            </a:lvl1pPr>
          </a:lstStyle>
          <a:p>
            <a:fld id="{D4F7D0B0-7E7B-4879-A888-F5F2D3156A72}" type="slidenum">
              <a:rPr lang="en-US" smtClean="0"/>
              <a:pPr/>
              <a:t>‹#›</a:t>
            </a:fld>
            <a:endParaRPr lang="en-US" dirty="0"/>
          </a:p>
        </p:txBody>
      </p:sp>
      <p:sp>
        <p:nvSpPr>
          <p:cNvPr id="17"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20"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225196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Widescreen Photo and Content -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2"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186869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chemeClr val="bg2">
                    <a:lumMod val="50000"/>
                  </a:schemeClr>
                </a:solidFill>
              </a:rPr>
              <a:pPr/>
              <a:t>‹#›</a:t>
            </a:fld>
            <a:endParaRPr lang="en-US" dirty="0">
              <a:solidFill>
                <a:schemeClr val="bg2">
                  <a:lumMod val="50000"/>
                </a:schemeClr>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chemeClr val="tx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4F7D0B0-7E7B-4879-A888-F5F2D3156A72}" type="slidenum">
              <a:rPr lang="en-US" smtClean="0"/>
              <a:pPr/>
              <a:t>‹#›</a:t>
            </a:fld>
            <a:endParaRPr lang="en-US" dirty="0"/>
          </a:p>
        </p:txBody>
      </p:sp>
    </p:spTree>
    <p:extLst>
      <p:ext uri="{BB962C8B-B14F-4D97-AF65-F5344CB8AC3E}">
        <p14:creationId xmlns:p14="http://schemas.microsoft.com/office/powerpoint/2010/main" val="283613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1219651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8077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Blue">
    <p:spTree>
      <p:nvGrpSpPr>
        <p:cNvPr id="1" name=""/>
        <p:cNvGrpSpPr/>
        <p:nvPr/>
      </p:nvGrpSpPr>
      <p:grpSpPr>
        <a:xfrm>
          <a:off x="0" y="0"/>
          <a:ext cx="0" cy="0"/>
          <a:chOff x="0" y="0"/>
          <a:chExt cx="0" cy="0"/>
        </a:xfrm>
      </p:grpSpPr>
      <p:sp>
        <p:nvSpPr>
          <p:cNvPr id="4" name="Rectangle 3"/>
          <p:cNvSpPr/>
          <p:nvPr userDrawn="1"/>
        </p:nvSpPr>
        <p:spPr>
          <a:xfrm>
            <a:off x="8139004" y="0"/>
            <a:ext cx="4059936" cy="3484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2" name="Title 1"/>
          <p:cNvSpPr>
            <a:spLocks noGrp="1"/>
          </p:cNvSpPr>
          <p:nvPr>
            <p:ph type="title"/>
          </p:nvPr>
        </p:nvSpPr>
        <p:spPr>
          <a:xfrm>
            <a:off x="439615" y="365126"/>
            <a:ext cx="7373425" cy="971306"/>
          </a:xfrm>
        </p:spPr>
        <p:txBody>
          <a:bodyPr/>
          <a:lstStyle/>
          <a:p>
            <a:r>
              <a:rPr lang="en-US" dirty="0"/>
              <a:t>Click to edit Master title style</a:t>
            </a:r>
          </a:p>
        </p:txBody>
      </p:sp>
      <p:sp>
        <p:nvSpPr>
          <p:cNvPr id="3"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959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63339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51445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2064" y="0"/>
            <a:ext cx="4059936" cy="348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442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4204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944726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C183D7F6-B498-43B3-948B-1728B52AA6E4}">
                <adec:decorative xmlns="" xmlns:adec="http://schemas.microsoft.com/office/drawing/2017/decorative" val="0"/>
              </a:ext>
            </a:extLst>
          </p:cNvPr>
          <p:cNvSpPr>
            <a:spLocks noGrp="1"/>
          </p:cNvSpPr>
          <p:nvPr>
            <p:ph type="title"/>
          </p:nvPr>
        </p:nvSpPr>
        <p:spPr>
          <a:xfrm>
            <a:off x="439615" y="365126"/>
            <a:ext cx="11309839" cy="97130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9615" y="1468315"/>
            <a:ext cx="11309839" cy="470864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06254" y="6356350"/>
            <a:ext cx="2743200" cy="365125"/>
          </a:xfrm>
          <a:prstGeom prst="rect">
            <a:avLst/>
          </a:prstGeom>
        </p:spPr>
        <p:txBody>
          <a:bodyPr vert="horz" lIns="91440" tIns="45720" rIns="91440" bIns="45720" rtlCol="0" anchor="ctr"/>
          <a:lstStyle>
            <a:lvl1pPr algn="r">
              <a:defRPr sz="1200">
                <a:solidFill>
                  <a:schemeClr val="bg2">
                    <a:lumMod val="50000"/>
                  </a:schemeClr>
                </a:solidFill>
                <a:latin typeface="+mj-lt"/>
              </a:defRPr>
            </a:lvl1pPr>
          </a:lstStyle>
          <a:p>
            <a:fld id="{D4F7D0B0-7E7B-4879-A888-F5F2D3156A72}" type="slidenum">
              <a:rPr lang="en-US" smtClean="0"/>
              <a:pPr/>
              <a:t>‹#›</a:t>
            </a:fld>
            <a:endParaRPr lang="en-US" dirty="0"/>
          </a:p>
        </p:txBody>
      </p:sp>
      <p:pic>
        <p:nvPicPr>
          <p:cNvPr id="9" name="Picture 8" descr="CrownBIG.jpg"/>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11351954" y="215128"/>
            <a:ext cx="584998" cy="467998"/>
          </a:xfrm>
          <a:prstGeom prst="rect">
            <a:avLst/>
          </a:prstGeom>
        </p:spPr>
      </p:pic>
    </p:spTree>
    <p:extLst>
      <p:ext uri="{BB962C8B-B14F-4D97-AF65-F5344CB8AC3E}">
        <p14:creationId xmlns:p14="http://schemas.microsoft.com/office/powerpoint/2010/main" val="34871065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61" r:id="rId4"/>
    <p:sldLayoutId id="2147483688" r:id="rId5"/>
    <p:sldLayoutId id="2147483689" r:id="rId6"/>
    <p:sldLayoutId id="2147483690" r:id="rId7"/>
    <p:sldLayoutId id="2147483691" r:id="rId8"/>
    <p:sldLayoutId id="2147483692" r:id="rId9"/>
    <p:sldLayoutId id="2147483700" r:id="rId10"/>
    <p:sldLayoutId id="2147483666" r:id="rId11"/>
    <p:sldLayoutId id="2147483668" r:id="rId12"/>
    <p:sldLayoutId id="2147483674" r:id="rId13"/>
    <p:sldLayoutId id="2147483675" r:id="rId14"/>
    <p:sldLayoutId id="2147483676" r:id="rId15"/>
    <p:sldLayoutId id="2147483677" r:id="rId16"/>
    <p:sldLayoutId id="2147483659" r:id="rId17"/>
    <p:sldLayoutId id="2147483679" r:id="rId18"/>
    <p:sldLayoutId id="2147483680" r:id="rId19"/>
    <p:sldLayoutId id="2147483681" r:id="rId20"/>
    <p:sldLayoutId id="2147483682" r:id="rId21"/>
    <p:sldLayoutId id="2147483657" r:id="rId22"/>
    <p:sldLayoutId id="2147483687" r:id="rId23"/>
    <p:sldLayoutId id="2147483683" r:id="rId24"/>
    <p:sldLayoutId id="2147483684" r:id="rId25"/>
    <p:sldLayoutId id="2147483685" r:id="rId26"/>
    <p:sldLayoutId id="2147483686" r:id="rId27"/>
    <p:sldLayoutId id="2147483658" r:id="rId28"/>
    <p:sldLayoutId id="2147483665" r:id="rId29"/>
    <p:sldLayoutId id="2147483693" r:id="rId30"/>
    <p:sldLayoutId id="2147483694" r:id="rId31"/>
    <p:sldLayoutId id="2147483698" r:id="rId32"/>
    <p:sldLayoutId id="2147483697" r:id="rId33"/>
    <p:sldLayoutId id="2147483696" r:id="rId34"/>
    <p:sldLayoutId id="2147483695" r:id="rId35"/>
    <p:sldLayoutId id="2147483699" r:id="rId36"/>
    <p:sldLayoutId id="2147483654" r:id="rId37"/>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1"/>
        </a:buClr>
        <a:buFont typeface="Wingdings" charset="2"/>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049486" cy="6857999"/>
          </a:xfrm>
        </p:spPr>
        <p:txBody>
          <a:bodyPr>
            <a:normAutofit/>
          </a:bodyPr>
          <a:lstStyle/>
          <a:p>
            <a:pPr algn="ctr"/>
            <a:r>
              <a:rPr lang="en-US" sz="4000" dirty="0" smtClean="0">
                <a:solidFill>
                  <a:schemeClr val="tx1"/>
                </a:solidFill>
                <a:latin typeface="Times New Roman" panose="02020603050405020304" pitchFamily="18" charset="0"/>
                <a:cs typeface="Times New Roman" panose="02020603050405020304" pitchFamily="18" charset="0"/>
              </a:rPr>
              <a:t>Practicum Project:</a:t>
            </a: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r>
              <a:rPr lang="en-US" sz="4000" dirty="0" smtClean="0">
                <a:solidFill>
                  <a:schemeClr val="tx1"/>
                </a:solidFill>
                <a:latin typeface="Times New Roman" panose="02020603050405020304" pitchFamily="18" charset="0"/>
                <a:cs typeface="Times New Roman" panose="02020603050405020304" pitchFamily="18" charset="0"/>
              </a:rPr>
              <a:t>Taking the course into the wild</a:t>
            </a:r>
            <a:endParaRPr lang="en-US" sz="4000" i="1"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3"/>
          </p:nvPr>
        </p:nvSpPr>
        <p:spPr/>
        <p:txBody>
          <a:bodyPr>
            <a:normAutofit/>
          </a:bodyPr>
          <a:lstStyle/>
          <a:p>
            <a:pPr algn="ctr"/>
            <a:r>
              <a:rPr lang="en-US" sz="2400" b="1" dirty="0" smtClean="0">
                <a:solidFill>
                  <a:schemeClr val="bg1"/>
                </a:solidFill>
                <a:latin typeface="Times New Roman" panose="02020603050405020304" pitchFamily="18" charset="0"/>
                <a:cs typeface="Times New Roman" panose="02020603050405020304" pitchFamily="18" charset="0"/>
              </a:rPr>
              <a:t>Purpose, Direction &amp; </a:t>
            </a:r>
            <a:r>
              <a:rPr lang="en-US" sz="2400" b="1" dirty="0" smtClean="0">
                <a:solidFill>
                  <a:schemeClr val="bg1"/>
                </a:solidFill>
                <a:latin typeface="Times New Roman" panose="02020603050405020304" pitchFamily="18" charset="0"/>
                <a:cs typeface="Times New Roman" panose="02020603050405020304" pitchFamily="18" charset="0"/>
              </a:rPr>
              <a:t>Datasets</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9055100" y="714068"/>
            <a:ext cx="2647169" cy="430926"/>
          </a:xfrm>
        </p:spPr>
        <p:txBody>
          <a:bodyPr/>
          <a:lstStyle/>
          <a:p>
            <a:pPr marL="0" indent="0">
              <a:buNone/>
            </a:pPr>
            <a:r>
              <a:rPr lang="en-US" dirty="0" smtClean="0">
                <a:latin typeface="Times New Roman" panose="02020603050405020304" pitchFamily="18" charset="0"/>
                <a:cs typeface="Times New Roman" panose="02020603050405020304" pitchFamily="18" charset="0"/>
              </a:rPr>
              <a:t>December 6, 2018</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533444" y="1120207"/>
            <a:ext cx="3993445" cy="3513677"/>
          </a:xfrm>
          <a:prstGeom prst="rect">
            <a:avLst/>
          </a:prstGeom>
        </p:spPr>
      </p:pic>
    </p:spTree>
    <p:extLst>
      <p:ext uri="{BB962C8B-B14F-4D97-AF65-F5344CB8AC3E}">
        <p14:creationId xmlns:p14="http://schemas.microsoft.com/office/powerpoint/2010/main" val="338146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400050" lvl="2" indent="0">
              <a:buNone/>
            </a:pPr>
            <a:r>
              <a:rPr lang="en-US" dirty="0" smtClean="0"/>
              <a:t> </a:t>
            </a:r>
            <a:r>
              <a:rPr lang="en-US" dirty="0">
                <a:hlinkClick r:id="rId2"/>
              </a:rPr>
              <a:t>https://github.com/rossgore/practicum-projects</a:t>
            </a:r>
            <a:r>
              <a:rPr lang="en-US" dirty="0"/>
              <a:t> or on your USB </a:t>
            </a:r>
            <a:r>
              <a:rPr lang="en-US" dirty="0" smtClean="0"/>
              <a:t>drive</a:t>
            </a:r>
            <a:endParaRPr lang="en-US" dirty="0" smtClean="0"/>
          </a:p>
          <a:p>
            <a:pPr marL="0" indent="-400050"/>
            <a:r>
              <a:rPr lang="en-US" dirty="0" smtClean="0"/>
              <a:t>Overview of datasets</a:t>
            </a:r>
          </a:p>
          <a:p>
            <a:pPr lvl="1"/>
            <a:r>
              <a:rPr lang="en-US" dirty="0" smtClean="0"/>
              <a:t>Type 2 diabetes rate in Pima Native Americans- predict incidence of diabetes in Pima Native Americans based on different </a:t>
            </a:r>
            <a:r>
              <a:rPr lang="en-US" dirty="0"/>
              <a:t>measurements: obesity, insulin resistance, insulin secretory dysfunction, and increased rates of endogenous glucose </a:t>
            </a:r>
            <a:r>
              <a:rPr lang="en-US" dirty="0" smtClean="0"/>
              <a:t>production.</a:t>
            </a:r>
            <a:endParaRPr lang="en-US" dirty="0" smtClean="0"/>
          </a:p>
        </p:txBody>
      </p:sp>
      <p:pic>
        <p:nvPicPr>
          <p:cNvPr id="3" name="Picture 2"/>
          <p:cNvPicPr>
            <a:picLocks noChangeAspect="1"/>
          </p:cNvPicPr>
          <p:nvPr/>
        </p:nvPicPr>
        <p:blipFill>
          <a:blip r:embed="rId3"/>
          <a:stretch>
            <a:fillRect/>
          </a:stretch>
        </p:blipFill>
        <p:spPr>
          <a:xfrm>
            <a:off x="721211" y="3815898"/>
            <a:ext cx="5067794" cy="2849757"/>
          </a:xfrm>
          <a:prstGeom prst="rect">
            <a:avLst/>
          </a:prstGeom>
        </p:spPr>
      </p:pic>
      <p:pic>
        <p:nvPicPr>
          <p:cNvPr id="6" name="Picture 5"/>
          <p:cNvPicPr>
            <a:picLocks noChangeAspect="1"/>
          </p:cNvPicPr>
          <p:nvPr/>
        </p:nvPicPr>
        <p:blipFill>
          <a:blip r:embed="rId4"/>
          <a:stretch>
            <a:fillRect/>
          </a:stretch>
        </p:blipFill>
        <p:spPr>
          <a:xfrm>
            <a:off x="5863761" y="3779833"/>
            <a:ext cx="4322261" cy="2884127"/>
          </a:xfrm>
          <a:prstGeom prst="rect">
            <a:avLst/>
          </a:prstGeom>
        </p:spPr>
      </p:pic>
    </p:spTree>
    <p:extLst>
      <p:ext uri="{BB962C8B-B14F-4D97-AF65-F5344CB8AC3E}">
        <p14:creationId xmlns:p14="http://schemas.microsoft.com/office/powerpoint/2010/main" val="424173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a:hlinkClick r:id="rId2"/>
              </a:rPr>
              <a:t>https://github.com/rossgore/practicum-projects</a:t>
            </a:r>
            <a:r>
              <a:rPr lang="en-US" dirty="0"/>
              <a:t> or on your USB </a:t>
            </a:r>
            <a:r>
              <a:rPr lang="en-US" dirty="0" smtClean="0"/>
              <a:t>drive</a:t>
            </a:r>
            <a:endParaRPr lang="en-US" dirty="0" smtClean="0"/>
          </a:p>
          <a:p>
            <a:pPr marL="0" indent="-400050"/>
            <a:r>
              <a:rPr lang="en-US" dirty="0" smtClean="0"/>
              <a:t>Overview of </a:t>
            </a:r>
            <a:r>
              <a:rPr lang="en-US" dirty="0" smtClean="0"/>
              <a:t>datasets </a:t>
            </a:r>
            <a:r>
              <a:rPr lang="mr-IN" dirty="0" smtClean="0"/>
              <a:t>–</a:t>
            </a:r>
            <a:r>
              <a:rPr lang="en-US" dirty="0" smtClean="0"/>
              <a:t> Glass Type Classification</a:t>
            </a:r>
          </a:p>
          <a:p>
            <a:pPr marL="800100" lvl="2" indent="-400050"/>
            <a:r>
              <a:rPr lang="en-US" dirty="0"/>
              <a:t>The study of classification of types of glass was motivated by criminological investigation. At the scene of the crime, the glass left can be used as evidence...if it is correctly identified!</a:t>
            </a:r>
            <a:endParaRPr lang="en-US" dirty="0" smtClean="0"/>
          </a:p>
        </p:txBody>
      </p:sp>
      <p:pic>
        <p:nvPicPr>
          <p:cNvPr id="4" name="Picture 3"/>
          <p:cNvPicPr>
            <a:picLocks noChangeAspect="1"/>
          </p:cNvPicPr>
          <p:nvPr/>
        </p:nvPicPr>
        <p:blipFill>
          <a:blip r:embed="rId3"/>
          <a:stretch>
            <a:fillRect/>
          </a:stretch>
        </p:blipFill>
        <p:spPr>
          <a:xfrm>
            <a:off x="7729505" y="3674228"/>
            <a:ext cx="4039176" cy="3026972"/>
          </a:xfrm>
          <a:prstGeom prst="rect">
            <a:avLst/>
          </a:prstGeom>
        </p:spPr>
      </p:pic>
      <p:pic>
        <p:nvPicPr>
          <p:cNvPr id="7" name="Picture 6"/>
          <p:cNvPicPr>
            <a:picLocks noChangeAspect="1"/>
          </p:cNvPicPr>
          <p:nvPr/>
        </p:nvPicPr>
        <p:blipFill>
          <a:blip r:embed="rId4"/>
          <a:stretch>
            <a:fillRect/>
          </a:stretch>
        </p:blipFill>
        <p:spPr>
          <a:xfrm>
            <a:off x="1348353" y="3644226"/>
            <a:ext cx="5440312" cy="3058749"/>
          </a:xfrm>
          <a:prstGeom prst="rect">
            <a:avLst/>
          </a:prstGeom>
        </p:spPr>
      </p:pic>
    </p:spTree>
    <p:extLst>
      <p:ext uri="{BB962C8B-B14F-4D97-AF65-F5344CB8AC3E}">
        <p14:creationId xmlns:p14="http://schemas.microsoft.com/office/powerpoint/2010/main" val="3077357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smtClean="0">
                <a:hlinkClick r:id="rId2"/>
              </a:rPr>
              <a:t>https</a:t>
            </a:r>
            <a:r>
              <a:rPr lang="en-US" dirty="0">
                <a:hlinkClick r:id="rId2"/>
              </a:rPr>
              <a:t>://github.com/rossgore/practicum-projects</a:t>
            </a:r>
            <a:r>
              <a:rPr lang="en-US" dirty="0"/>
              <a:t> or on your USB </a:t>
            </a:r>
            <a:r>
              <a:rPr lang="en-US" dirty="0" smtClean="0"/>
              <a:t>drive</a:t>
            </a:r>
            <a:endParaRPr lang="en-US" dirty="0" smtClean="0"/>
          </a:p>
          <a:p>
            <a:pPr marL="0" indent="-400050"/>
            <a:r>
              <a:rPr lang="en-US" dirty="0" smtClean="0"/>
              <a:t>Overview of </a:t>
            </a:r>
            <a:r>
              <a:rPr lang="en-US" dirty="0" smtClean="0"/>
              <a:t>datasets </a:t>
            </a:r>
            <a:r>
              <a:rPr lang="mr-IN" dirty="0" smtClean="0"/>
              <a:t>–</a:t>
            </a:r>
            <a:r>
              <a:rPr lang="en-US" dirty="0" smtClean="0"/>
              <a:t> Spam Detection </a:t>
            </a:r>
            <a:r>
              <a:rPr lang="mr-IN" dirty="0" smtClean="0"/>
              <a:t>–</a:t>
            </a:r>
            <a:r>
              <a:rPr lang="en-US" dirty="0" smtClean="0"/>
              <a:t> Ham or Spam</a:t>
            </a:r>
          </a:p>
          <a:p>
            <a:pPr marL="800100" lvl="2" indent="-400050"/>
            <a:r>
              <a:rPr lang="en-US" dirty="0" smtClean="0"/>
              <a:t>Build a machine learning model and supporting analysis to determine if a text message is legitimate (ham) or SPAM. You will want to follow a similar workflow as we did with the congressional bills.</a:t>
            </a:r>
            <a:endParaRPr lang="en-US" dirty="0" smtClean="0"/>
          </a:p>
        </p:txBody>
      </p:sp>
      <p:pic>
        <p:nvPicPr>
          <p:cNvPr id="6" name="Picture 5"/>
          <p:cNvPicPr>
            <a:picLocks noChangeAspect="1"/>
          </p:cNvPicPr>
          <p:nvPr/>
        </p:nvPicPr>
        <p:blipFill>
          <a:blip r:embed="rId3"/>
          <a:stretch>
            <a:fillRect/>
          </a:stretch>
        </p:blipFill>
        <p:spPr>
          <a:xfrm>
            <a:off x="7854931" y="3630976"/>
            <a:ext cx="3746431" cy="2991826"/>
          </a:xfrm>
          <a:prstGeom prst="rect">
            <a:avLst/>
          </a:prstGeom>
        </p:spPr>
      </p:pic>
      <p:pic>
        <p:nvPicPr>
          <p:cNvPr id="8" name="Picture 7"/>
          <p:cNvPicPr>
            <a:picLocks noChangeAspect="1"/>
          </p:cNvPicPr>
          <p:nvPr/>
        </p:nvPicPr>
        <p:blipFill>
          <a:blip r:embed="rId4"/>
          <a:stretch>
            <a:fillRect/>
          </a:stretch>
        </p:blipFill>
        <p:spPr>
          <a:xfrm>
            <a:off x="3893109" y="3853849"/>
            <a:ext cx="3810000" cy="2806700"/>
          </a:xfrm>
          <a:prstGeom prst="rect">
            <a:avLst/>
          </a:prstGeom>
        </p:spPr>
      </p:pic>
      <p:pic>
        <p:nvPicPr>
          <p:cNvPr id="9" name="Picture 8"/>
          <p:cNvPicPr>
            <a:picLocks noChangeAspect="1"/>
          </p:cNvPicPr>
          <p:nvPr/>
        </p:nvPicPr>
        <p:blipFill>
          <a:blip r:embed="rId5"/>
          <a:stretch>
            <a:fillRect/>
          </a:stretch>
        </p:blipFill>
        <p:spPr>
          <a:xfrm>
            <a:off x="472333" y="3512298"/>
            <a:ext cx="3220261" cy="3220261"/>
          </a:xfrm>
          <a:prstGeom prst="rect">
            <a:avLst/>
          </a:prstGeom>
        </p:spPr>
      </p:pic>
    </p:spTree>
    <p:extLst>
      <p:ext uri="{BB962C8B-B14F-4D97-AF65-F5344CB8AC3E}">
        <p14:creationId xmlns:p14="http://schemas.microsoft.com/office/powerpoint/2010/main" val="57176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smtClean="0">
                <a:hlinkClick r:id="rId2"/>
              </a:rPr>
              <a:t>https</a:t>
            </a:r>
            <a:r>
              <a:rPr lang="en-US" dirty="0">
                <a:hlinkClick r:id="rId2"/>
              </a:rPr>
              <a:t>://github.com/rossgore/practicum-projects</a:t>
            </a:r>
            <a:r>
              <a:rPr lang="en-US" dirty="0"/>
              <a:t> or on your USB </a:t>
            </a:r>
            <a:r>
              <a:rPr lang="en-US" dirty="0" smtClean="0"/>
              <a:t>drive</a:t>
            </a:r>
            <a:endParaRPr lang="en-US" dirty="0" smtClean="0"/>
          </a:p>
          <a:p>
            <a:pPr marL="0" indent="-400050"/>
            <a:r>
              <a:rPr lang="en-US" dirty="0" smtClean="0"/>
              <a:t>Overview of </a:t>
            </a:r>
            <a:r>
              <a:rPr lang="en-US" dirty="0" smtClean="0"/>
              <a:t>datasets </a:t>
            </a:r>
            <a:r>
              <a:rPr lang="mr-IN" dirty="0" smtClean="0"/>
              <a:t>–</a:t>
            </a:r>
            <a:r>
              <a:rPr lang="en-US" dirty="0" smtClean="0"/>
              <a:t> Boston Housing</a:t>
            </a:r>
          </a:p>
          <a:p>
            <a:pPr marL="800100" lvl="2" indent="-400050"/>
            <a:r>
              <a:rPr lang="en-US" dirty="0" smtClean="0"/>
              <a:t>Visualize, explore correlations or predict different variables within the US Census related to different residential zones in Boston Massachusetts. </a:t>
            </a:r>
          </a:p>
        </p:txBody>
      </p:sp>
      <p:pic>
        <p:nvPicPr>
          <p:cNvPr id="3" name="Picture 2"/>
          <p:cNvPicPr>
            <a:picLocks noChangeAspect="1"/>
          </p:cNvPicPr>
          <p:nvPr/>
        </p:nvPicPr>
        <p:blipFill>
          <a:blip r:embed="rId3"/>
          <a:stretch>
            <a:fillRect/>
          </a:stretch>
        </p:blipFill>
        <p:spPr>
          <a:xfrm>
            <a:off x="852316" y="3339820"/>
            <a:ext cx="5767525" cy="3368759"/>
          </a:xfrm>
          <a:prstGeom prst="rect">
            <a:avLst/>
          </a:prstGeom>
        </p:spPr>
      </p:pic>
      <p:pic>
        <p:nvPicPr>
          <p:cNvPr id="6" name="Picture 5"/>
          <p:cNvPicPr>
            <a:picLocks noChangeAspect="1"/>
          </p:cNvPicPr>
          <p:nvPr/>
        </p:nvPicPr>
        <p:blipFill>
          <a:blip r:embed="rId4"/>
          <a:stretch>
            <a:fillRect/>
          </a:stretch>
        </p:blipFill>
        <p:spPr>
          <a:xfrm>
            <a:off x="6882866" y="3271257"/>
            <a:ext cx="4587923" cy="3440942"/>
          </a:xfrm>
          <a:prstGeom prst="rect">
            <a:avLst/>
          </a:prstGeom>
        </p:spPr>
      </p:pic>
    </p:spTree>
    <p:extLst>
      <p:ext uri="{BB962C8B-B14F-4D97-AF65-F5344CB8AC3E}">
        <p14:creationId xmlns:p14="http://schemas.microsoft.com/office/powerpoint/2010/main" val="3983222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smtClean="0">
                <a:hlinkClick r:id="rId2"/>
              </a:rPr>
              <a:t>https</a:t>
            </a:r>
            <a:r>
              <a:rPr lang="en-US" dirty="0">
                <a:hlinkClick r:id="rId2"/>
              </a:rPr>
              <a:t>://github.com/rossgore/practicum-projects</a:t>
            </a:r>
            <a:r>
              <a:rPr lang="en-US" dirty="0"/>
              <a:t> or on your USB </a:t>
            </a:r>
            <a:r>
              <a:rPr lang="en-US" dirty="0" smtClean="0"/>
              <a:t>drive</a:t>
            </a:r>
            <a:endParaRPr lang="en-US" dirty="0" smtClean="0"/>
          </a:p>
          <a:p>
            <a:pPr marL="0" indent="-400050"/>
            <a:r>
              <a:rPr lang="en-US" dirty="0" smtClean="0"/>
              <a:t>Overview of </a:t>
            </a:r>
            <a:r>
              <a:rPr lang="en-US" dirty="0" smtClean="0"/>
              <a:t>datasets </a:t>
            </a:r>
            <a:r>
              <a:rPr lang="mr-IN" dirty="0" smtClean="0"/>
              <a:t>–</a:t>
            </a:r>
            <a:r>
              <a:rPr lang="en-US" dirty="0" smtClean="0"/>
              <a:t> Occupation Prestige</a:t>
            </a:r>
          </a:p>
          <a:p>
            <a:pPr marL="800100" lvl="2" indent="-400050"/>
            <a:r>
              <a:rPr lang="en-US" dirty="0" smtClean="0"/>
              <a:t>Build a regression model to predict the prestige of an occupation in Canada based on as many as three different indicator variables including: education level, income level and % of women currently in the profession.</a:t>
            </a:r>
            <a:endParaRPr lang="en-US" dirty="0" smtClean="0"/>
          </a:p>
        </p:txBody>
      </p:sp>
      <p:pic>
        <p:nvPicPr>
          <p:cNvPr id="4" name="Picture 3"/>
          <p:cNvPicPr>
            <a:picLocks noChangeAspect="1"/>
          </p:cNvPicPr>
          <p:nvPr/>
        </p:nvPicPr>
        <p:blipFill>
          <a:blip r:embed="rId3"/>
          <a:stretch>
            <a:fillRect/>
          </a:stretch>
        </p:blipFill>
        <p:spPr>
          <a:xfrm>
            <a:off x="7023971" y="3465083"/>
            <a:ext cx="4761988" cy="3392917"/>
          </a:xfrm>
          <a:prstGeom prst="rect">
            <a:avLst/>
          </a:prstGeom>
        </p:spPr>
      </p:pic>
      <p:pic>
        <p:nvPicPr>
          <p:cNvPr id="7" name="Picture 6"/>
          <p:cNvPicPr>
            <a:picLocks noChangeAspect="1"/>
          </p:cNvPicPr>
          <p:nvPr/>
        </p:nvPicPr>
        <p:blipFill>
          <a:blip r:embed="rId4"/>
          <a:stretch>
            <a:fillRect/>
          </a:stretch>
        </p:blipFill>
        <p:spPr>
          <a:xfrm>
            <a:off x="1221356" y="3575019"/>
            <a:ext cx="4168243" cy="3126182"/>
          </a:xfrm>
          <a:prstGeom prst="rect">
            <a:avLst/>
          </a:prstGeom>
        </p:spPr>
      </p:pic>
    </p:spTree>
    <p:extLst>
      <p:ext uri="{BB962C8B-B14F-4D97-AF65-F5344CB8AC3E}">
        <p14:creationId xmlns:p14="http://schemas.microsoft.com/office/powerpoint/2010/main" val="371339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0" indent="-400050"/>
            <a:r>
              <a:rPr lang="en-US" dirty="0" smtClean="0"/>
              <a:t>We are here to help you throughout this. Now </a:t>
            </a:r>
            <a:r>
              <a:rPr lang="mr-IN" dirty="0" smtClean="0"/>
              <a:t>…</a:t>
            </a:r>
            <a:r>
              <a:rPr lang="en-US" dirty="0" smtClean="0"/>
              <a:t>. </a:t>
            </a:r>
            <a:endParaRPr lang="en-US" dirty="0" smtClean="0"/>
          </a:p>
        </p:txBody>
      </p:sp>
      <p:pic>
        <p:nvPicPr>
          <p:cNvPr id="3" name="Picture 2"/>
          <p:cNvPicPr>
            <a:picLocks noChangeAspect="1"/>
          </p:cNvPicPr>
          <p:nvPr/>
        </p:nvPicPr>
        <p:blipFill>
          <a:blip r:embed="rId2"/>
          <a:stretch>
            <a:fillRect/>
          </a:stretch>
        </p:blipFill>
        <p:spPr>
          <a:xfrm>
            <a:off x="1567851" y="2077998"/>
            <a:ext cx="8701572" cy="4623201"/>
          </a:xfrm>
          <a:prstGeom prst="rect">
            <a:avLst/>
          </a:prstGeom>
        </p:spPr>
      </p:pic>
      <p:pic>
        <p:nvPicPr>
          <p:cNvPr id="6" name="Picture 5"/>
          <p:cNvPicPr>
            <a:picLocks noChangeAspect="1"/>
          </p:cNvPicPr>
          <p:nvPr/>
        </p:nvPicPr>
        <p:blipFill>
          <a:blip r:embed="rId3"/>
          <a:stretch>
            <a:fillRect/>
          </a:stretch>
        </p:blipFill>
        <p:spPr>
          <a:xfrm rot="820319">
            <a:off x="4366251" y="4099186"/>
            <a:ext cx="2883158" cy="1278200"/>
          </a:xfrm>
          <a:prstGeom prst="rect">
            <a:avLst/>
          </a:prstGeom>
        </p:spPr>
      </p:pic>
    </p:spTree>
    <p:extLst>
      <p:ext uri="{BB962C8B-B14F-4D97-AF65-F5344CB8AC3E}">
        <p14:creationId xmlns:p14="http://schemas.microsoft.com/office/powerpoint/2010/main" val="54073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We have </a:t>
            </a:r>
            <a:r>
              <a:rPr lang="en-US" dirty="0" smtClean="0"/>
              <a:t>supplied a set of data sets that you have not seen in detail yet</a:t>
            </a:r>
          </a:p>
          <a:p>
            <a:r>
              <a:rPr lang="en-US" dirty="0" smtClean="0"/>
              <a:t>Identify one that </a:t>
            </a:r>
            <a:r>
              <a:rPr lang="en-US" dirty="0" smtClean="0"/>
              <a:t>is of some </a:t>
            </a:r>
            <a:r>
              <a:rPr lang="en-US" dirty="0" smtClean="0"/>
              <a:t>interest to </a:t>
            </a:r>
            <a:r>
              <a:rPr lang="en-US" dirty="0" smtClean="0"/>
              <a:t>you</a:t>
            </a:r>
          </a:p>
          <a:p>
            <a:r>
              <a:rPr lang="en-US" dirty="0" smtClean="0"/>
              <a:t>What questions do you have about it?</a:t>
            </a:r>
          </a:p>
          <a:p>
            <a:pPr lvl="1"/>
            <a:r>
              <a:rPr lang="en-US" dirty="0" smtClean="0"/>
              <a:t>Future predictions related to it</a:t>
            </a:r>
          </a:p>
          <a:p>
            <a:pPr lvl="1"/>
            <a:r>
              <a:rPr lang="en-US" dirty="0" smtClean="0"/>
              <a:t>Statistically significant differences between subjects within it</a:t>
            </a:r>
          </a:p>
          <a:p>
            <a:pPr lvl="1"/>
            <a:r>
              <a:rPr lang="en-US" dirty="0" smtClean="0"/>
              <a:t>Explore it in a new way to get insight</a:t>
            </a:r>
          </a:p>
          <a:p>
            <a:pPr lvl="1"/>
            <a:r>
              <a:rPr lang="en-US" dirty="0" smtClean="0"/>
              <a:t>Develop a model to classify future entries</a:t>
            </a:r>
          </a:p>
          <a:p>
            <a:endParaRPr lang="en-US" dirty="0"/>
          </a:p>
        </p:txBody>
      </p:sp>
      <p:pic>
        <p:nvPicPr>
          <p:cNvPr id="6" name="Picture 5"/>
          <p:cNvPicPr>
            <a:picLocks noChangeAspect="1"/>
          </p:cNvPicPr>
          <p:nvPr/>
        </p:nvPicPr>
        <p:blipFill>
          <a:blip r:embed="rId2"/>
          <a:stretch>
            <a:fillRect/>
          </a:stretch>
        </p:blipFill>
        <p:spPr>
          <a:xfrm>
            <a:off x="7431613" y="3552332"/>
            <a:ext cx="4647498" cy="3105621"/>
          </a:xfrm>
          <a:prstGeom prst="rect">
            <a:avLst/>
          </a:prstGeom>
        </p:spPr>
      </p:pic>
    </p:spTree>
    <p:extLst>
      <p:ext uri="{BB962C8B-B14F-4D97-AF65-F5344CB8AC3E}">
        <p14:creationId xmlns:p14="http://schemas.microsoft.com/office/powerpoint/2010/main" val="252365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Follow the work flow you have learned in this course.</a:t>
            </a:r>
          </a:p>
          <a:p>
            <a:r>
              <a:rPr lang="en-US" dirty="0" smtClean="0"/>
              <a:t>For your project attempt to categorize:</a:t>
            </a:r>
          </a:p>
          <a:p>
            <a:pPr lvl="1"/>
            <a:r>
              <a:rPr lang="en-US" dirty="0" smtClean="0"/>
              <a:t>How accurate your analysis is</a:t>
            </a:r>
          </a:p>
          <a:p>
            <a:pPr lvl="1"/>
            <a:r>
              <a:rPr lang="en-US" dirty="0" smtClean="0"/>
              <a:t>Where uncertainty in your results lie in terms of you the analysis can be generalized.</a:t>
            </a:r>
          </a:p>
          <a:p>
            <a:pPr lvl="1"/>
            <a:endParaRPr lang="en-US" dirty="0" smtClean="0"/>
          </a:p>
          <a:p>
            <a:endParaRPr lang="en-US" dirty="0"/>
          </a:p>
        </p:txBody>
      </p:sp>
      <p:pic>
        <p:nvPicPr>
          <p:cNvPr id="3" name="Picture 2"/>
          <p:cNvPicPr>
            <a:picLocks noChangeAspect="1"/>
          </p:cNvPicPr>
          <p:nvPr/>
        </p:nvPicPr>
        <p:blipFill>
          <a:blip r:embed="rId2"/>
          <a:stretch>
            <a:fillRect/>
          </a:stretch>
        </p:blipFill>
        <p:spPr>
          <a:xfrm>
            <a:off x="1490424" y="3259667"/>
            <a:ext cx="4499014" cy="3598333"/>
          </a:xfrm>
          <a:prstGeom prst="rect">
            <a:avLst/>
          </a:prstGeom>
        </p:spPr>
      </p:pic>
      <p:pic>
        <p:nvPicPr>
          <p:cNvPr id="6" name="Picture 5"/>
          <p:cNvPicPr>
            <a:picLocks noChangeAspect="1"/>
          </p:cNvPicPr>
          <p:nvPr/>
        </p:nvPicPr>
        <p:blipFill>
          <a:blip r:embed="rId3"/>
          <a:stretch>
            <a:fillRect/>
          </a:stretch>
        </p:blipFill>
        <p:spPr>
          <a:xfrm>
            <a:off x="6025444" y="3241860"/>
            <a:ext cx="5428544" cy="3616140"/>
          </a:xfrm>
          <a:prstGeom prst="rect">
            <a:avLst/>
          </a:prstGeom>
        </p:spPr>
      </p:pic>
    </p:spTree>
    <p:extLst>
      <p:ext uri="{BB962C8B-B14F-4D97-AF65-F5344CB8AC3E}">
        <p14:creationId xmlns:p14="http://schemas.microsoft.com/office/powerpoint/2010/main" val="505393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Your work with this data set at the end of the week will serve as your </a:t>
            </a:r>
            <a:r>
              <a:rPr lang="en-US" dirty="0" smtClean="0"/>
              <a:t>exam.</a:t>
            </a:r>
          </a:p>
          <a:p>
            <a:r>
              <a:rPr lang="en-US" dirty="0" smtClean="0"/>
              <a:t>We want to see that you can apply what you have learned throughout the week.</a:t>
            </a:r>
            <a:endParaRPr lang="en-US" dirty="0"/>
          </a:p>
        </p:txBody>
      </p:sp>
      <p:pic>
        <p:nvPicPr>
          <p:cNvPr id="4" name="Picture 3"/>
          <p:cNvPicPr>
            <a:picLocks noChangeAspect="1"/>
          </p:cNvPicPr>
          <p:nvPr/>
        </p:nvPicPr>
        <p:blipFill>
          <a:blip r:embed="rId2"/>
          <a:stretch>
            <a:fillRect/>
          </a:stretch>
        </p:blipFill>
        <p:spPr>
          <a:xfrm>
            <a:off x="1890889" y="3203568"/>
            <a:ext cx="4267200" cy="3527432"/>
          </a:xfrm>
          <a:prstGeom prst="rect">
            <a:avLst/>
          </a:prstGeom>
        </p:spPr>
      </p:pic>
      <p:pic>
        <p:nvPicPr>
          <p:cNvPr id="6" name="Picture 5"/>
          <p:cNvPicPr>
            <a:picLocks noChangeAspect="1"/>
          </p:cNvPicPr>
          <p:nvPr/>
        </p:nvPicPr>
        <p:blipFill>
          <a:blip r:embed="rId3"/>
          <a:stretch>
            <a:fillRect/>
          </a:stretch>
        </p:blipFill>
        <p:spPr>
          <a:xfrm>
            <a:off x="6321779" y="3199694"/>
            <a:ext cx="4727222" cy="3545417"/>
          </a:xfrm>
          <a:prstGeom prst="rect">
            <a:avLst/>
          </a:prstGeom>
        </p:spPr>
      </p:pic>
    </p:spTree>
    <p:extLst>
      <p:ext uri="{BB962C8B-B14F-4D97-AF65-F5344CB8AC3E}">
        <p14:creationId xmlns:p14="http://schemas.microsoft.com/office/powerpoint/2010/main" val="4213342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sz="2000" dirty="0">
                <a:hlinkClick r:id="rId2"/>
              </a:rPr>
              <a:t>https://github.com/rossgore/practicum-</a:t>
            </a:r>
            <a:r>
              <a:rPr lang="en-US" sz="2000" dirty="0" smtClean="0">
                <a:hlinkClick r:id="rId2"/>
              </a:rPr>
              <a:t>projects</a:t>
            </a:r>
            <a:r>
              <a:rPr lang="en-US" sz="2000" dirty="0" smtClean="0"/>
              <a:t> or on your USB drive</a:t>
            </a:r>
            <a:endParaRPr lang="en-US" sz="2000" dirty="0"/>
          </a:p>
          <a:p>
            <a:pPr marL="0" indent="-400050"/>
            <a:r>
              <a:rPr lang="en-US" dirty="0" smtClean="0"/>
              <a:t>Overview of datasets</a:t>
            </a:r>
          </a:p>
          <a:p>
            <a:pPr lvl="1"/>
            <a:r>
              <a:rPr lang="en-US" dirty="0" smtClean="0"/>
              <a:t>Wine Quality (Regression) – Properties of red and white </a:t>
            </a:r>
            <a:r>
              <a:rPr lang="en-US" dirty="0" err="1" smtClean="0"/>
              <a:t>vinho</a:t>
            </a:r>
            <a:r>
              <a:rPr lang="en-US" dirty="0" smtClean="0"/>
              <a:t> </a:t>
            </a:r>
            <a:r>
              <a:rPr lang="en-US" dirty="0" err="1" smtClean="0"/>
              <a:t>verde</a:t>
            </a:r>
            <a:r>
              <a:rPr lang="en-US" dirty="0" smtClean="0"/>
              <a:t> wine samples from the north of Portugal. The goal is to model wine quality based on physicochemical tests</a:t>
            </a:r>
            <a:r>
              <a:rPr lang="en-US" dirty="0" smtClean="0"/>
              <a:t>.</a:t>
            </a:r>
          </a:p>
          <a:p>
            <a:pPr lvl="1"/>
            <a:r>
              <a:rPr lang="en-US" dirty="0" smtClean="0"/>
              <a:t>You may need to create two separate models one for red wines and one for white wines.</a:t>
            </a:r>
            <a:endParaRPr lang="en-US" dirty="0" smtClean="0"/>
          </a:p>
        </p:txBody>
      </p:sp>
      <p:pic>
        <p:nvPicPr>
          <p:cNvPr id="3" name="Picture 2"/>
          <p:cNvPicPr>
            <a:picLocks noChangeAspect="1"/>
          </p:cNvPicPr>
          <p:nvPr/>
        </p:nvPicPr>
        <p:blipFill>
          <a:blip r:embed="rId3"/>
          <a:stretch>
            <a:fillRect/>
          </a:stretch>
        </p:blipFill>
        <p:spPr>
          <a:xfrm>
            <a:off x="2539998" y="4000500"/>
            <a:ext cx="1905000" cy="2857500"/>
          </a:xfrm>
          <a:prstGeom prst="rect">
            <a:avLst/>
          </a:prstGeom>
        </p:spPr>
      </p:pic>
      <p:pic>
        <p:nvPicPr>
          <p:cNvPr id="6" name="Picture 5"/>
          <p:cNvPicPr>
            <a:picLocks noChangeAspect="1"/>
          </p:cNvPicPr>
          <p:nvPr/>
        </p:nvPicPr>
        <p:blipFill>
          <a:blip r:embed="rId4"/>
          <a:stretch>
            <a:fillRect/>
          </a:stretch>
        </p:blipFill>
        <p:spPr>
          <a:xfrm>
            <a:off x="4461781" y="3967017"/>
            <a:ext cx="5687180" cy="2890983"/>
          </a:xfrm>
          <a:prstGeom prst="rect">
            <a:avLst/>
          </a:prstGeom>
        </p:spPr>
      </p:pic>
    </p:spTree>
    <p:extLst>
      <p:ext uri="{BB962C8B-B14F-4D97-AF65-F5344CB8AC3E}">
        <p14:creationId xmlns:p14="http://schemas.microsoft.com/office/powerpoint/2010/main" val="1071329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endParaRPr lang="en-US" dirty="0" smtClean="0"/>
          </a:p>
          <a:p>
            <a:pPr marL="342900" lvl="1" indent="-342900">
              <a:buFont typeface="Arial"/>
              <a:buChar char="•"/>
            </a:pPr>
            <a:r>
              <a:rPr lang="en-US" dirty="0">
                <a:hlinkClick r:id="rId2"/>
              </a:rPr>
              <a:t>https:</a:t>
            </a:r>
            <a:r>
              <a:rPr lang="en-US" dirty="0" smtClean="0">
                <a:hlinkClick r:id="rId2"/>
              </a:rPr>
              <a:t>/github.com</a:t>
            </a:r>
            <a:r>
              <a:rPr lang="en-US" dirty="0">
                <a:hlinkClick r:id="rId2"/>
              </a:rPr>
              <a:t>/rossgore/practicum-projects</a:t>
            </a:r>
            <a:r>
              <a:rPr lang="en-US" dirty="0"/>
              <a:t> </a:t>
            </a:r>
            <a:r>
              <a:rPr lang="en-US" dirty="0" smtClean="0"/>
              <a:t/>
            </a:r>
            <a:br>
              <a:rPr lang="en-US" dirty="0" smtClean="0"/>
            </a:br>
            <a:r>
              <a:rPr lang="en-US" dirty="0" smtClean="0"/>
              <a:t>or </a:t>
            </a:r>
            <a:r>
              <a:rPr lang="en-US" dirty="0"/>
              <a:t>on your USB </a:t>
            </a:r>
            <a:r>
              <a:rPr lang="en-US" dirty="0" smtClean="0"/>
              <a:t>drive</a:t>
            </a:r>
            <a:endParaRPr lang="en-US" dirty="0" smtClean="0"/>
          </a:p>
          <a:p>
            <a:pPr marL="0" indent="-400050"/>
            <a:r>
              <a:rPr lang="en-US" dirty="0" smtClean="0"/>
              <a:t>Overview </a:t>
            </a:r>
            <a:r>
              <a:rPr lang="en-US" dirty="0" smtClean="0"/>
              <a:t>of datasets</a:t>
            </a:r>
          </a:p>
          <a:p>
            <a:pPr lvl="1"/>
            <a:r>
              <a:rPr lang="en-US" dirty="0" smtClean="0"/>
              <a:t>Titanic (Classification) – contains data for 887 of the real Titanic passengers. Each row represents one person. The columns describe different attributes about the person </a:t>
            </a:r>
            <a:r>
              <a:rPr lang="en-US" dirty="0" smtClean="0"/>
              <a:t>including:</a:t>
            </a:r>
          </a:p>
          <a:p>
            <a:pPr lvl="2"/>
            <a:r>
              <a:rPr lang="en-US" dirty="0"/>
              <a:t>Survived - If the passenger survived</a:t>
            </a:r>
          </a:p>
          <a:p>
            <a:pPr lvl="2"/>
            <a:r>
              <a:rPr lang="en-US" dirty="0" err="1"/>
              <a:t>Pclass</a:t>
            </a:r>
            <a:r>
              <a:rPr lang="en-US" dirty="0"/>
              <a:t> - the passenger class (1st class, </a:t>
            </a:r>
            <a:r>
              <a:rPr lang="en-US" dirty="0" smtClean="0"/>
              <a:t>2</a:t>
            </a:r>
            <a:r>
              <a:rPr lang="en-US" baseline="30000" dirty="0" smtClean="0"/>
              <a:t>nd</a:t>
            </a:r>
            <a:r>
              <a:rPr lang="en-US" dirty="0" smtClean="0"/>
              <a:t> class</a:t>
            </a:r>
            <a:r>
              <a:rPr lang="en-US" dirty="0"/>
              <a:t>, </a:t>
            </a:r>
            <a:r>
              <a:rPr lang="en-US" dirty="0" smtClean="0"/>
              <a:t>3</a:t>
            </a:r>
            <a:r>
              <a:rPr lang="en-US" baseline="30000" dirty="0" smtClean="0"/>
              <a:t>rd</a:t>
            </a:r>
            <a:r>
              <a:rPr lang="en-US" dirty="0" smtClean="0"/>
              <a:t> class</a:t>
            </a:r>
            <a:r>
              <a:rPr lang="en-US" dirty="0"/>
              <a:t>)</a:t>
            </a:r>
          </a:p>
          <a:p>
            <a:pPr lvl="2"/>
            <a:r>
              <a:rPr lang="en-US" dirty="0"/>
              <a:t>Name - the passenger's name</a:t>
            </a:r>
          </a:p>
          <a:p>
            <a:pPr lvl="2"/>
            <a:r>
              <a:rPr lang="en-US" dirty="0"/>
              <a:t>Sex - the gender of the passenger</a:t>
            </a:r>
          </a:p>
          <a:p>
            <a:pPr lvl="2"/>
            <a:r>
              <a:rPr lang="en-US" dirty="0"/>
              <a:t>Age - the age of the passenger</a:t>
            </a:r>
          </a:p>
          <a:p>
            <a:pPr lvl="2"/>
            <a:r>
              <a:rPr lang="en-US" dirty="0"/>
              <a:t>Siblings/Spouses - the number of siblings and spouses the passenger had</a:t>
            </a:r>
          </a:p>
          <a:p>
            <a:pPr lvl="2"/>
            <a:r>
              <a:rPr lang="en-US" dirty="0"/>
              <a:t>Parents/Child Aboard - the number of parents and/or </a:t>
            </a:r>
            <a:r>
              <a:rPr lang="en-US" dirty="0" err="1"/>
              <a:t>childer</a:t>
            </a:r>
            <a:r>
              <a:rPr lang="en-US" dirty="0"/>
              <a:t> aboard the passenger had</a:t>
            </a:r>
          </a:p>
          <a:p>
            <a:pPr lvl="2"/>
            <a:r>
              <a:rPr lang="en-US" dirty="0"/>
              <a:t>Fare - the price of the fare the passenger paid.</a:t>
            </a:r>
            <a:endParaRPr lang="en-US" dirty="0" smtClean="0"/>
          </a:p>
        </p:txBody>
      </p:sp>
      <p:pic>
        <p:nvPicPr>
          <p:cNvPr id="3" name="Picture 2"/>
          <p:cNvPicPr>
            <a:picLocks noChangeAspect="1"/>
          </p:cNvPicPr>
          <p:nvPr/>
        </p:nvPicPr>
        <p:blipFill>
          <a:blip r:embed="rId3"/>
          <a:stretch>
            <a:fillRect/>
          </a:stretch>
        </p:blipFill>
        <p:spPr>
          <a:xfrm>
            <a:off x="6696684" y="925114"/>
            <a:ext cx="5297375" cy="1812260"/>
          </a:xfrm>
          <a:prstGeom prst="rect">
            <a:avLst/>
          </a:prstGeom>
        </p:spPr>
      </p:pic>
    </p:spTree>
    <p:extLst>
      <p:ext uri="{BB962C8B-B14F-4D97-AF65-F5344CB8AC3E}">
        <p14:creationId xmlns:p14="http://schemas.microsoft.com/office/powerpoint/2010/main" val="1843099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endParaRPr lang="en-US" dirty="0" smtClean="0"/>
          </a:p>
          <a:p>
            <a:pPr marL="800100" lvl="2" indent="-342900">
              <a:buFont typeface="Arial"/>
              <a:buChar char="•"/>
            </a:pPr>
            <a:r>
              <a:rPr lang="en-US" dirty="0">
                <a:hlinkClick r:id="rId2"/>
              </a:rPr>
              <a:t>https://github.com/rossgore/practicum-projects</a:t>
            </a:r>
            <a:r>
              <a:rPr lang="en-US" dirty="0"/>
              <a:t> or on your USB </a:t>
            </a:r>
            <a:r>
              <a:rPr lang="en-US" dirty="0" smtClean="0"/>
              <a:t>drive</a:t>
            </a:r>
            <a:endParaRPr lang="en-US" dirty="0" smtClean="0"/>
          </a:p>
          <a:p>
            <a:pPr marL="0" indent="-400050"/>
            <a:r>
              <a:rPr lang="en-US" dirty="0" smtClean="0"/>
              <a:t>Overview </a:t>
            </a:r>
            <a:r>
              <a:rPr lang="en-US" dirty="0" smtClean="0"/>
              <a:t>of datasets</a:t>
            </a:r>
          </a:p>
          <a:p>
            <a:pPr lvl="1"/>
            <a:r>
              <a:rPr lang="en-US" dirty="0" smtClean="0"/>
              <a:t>Iris (Classification) - 50 samples from each of three species of Iris (Iris </a:t>
            </a:r>
            <a:r>
              <a:rPr lang="en-US" dirty="0" err="1" smtClean="0"/>
              <a:t>setosa</a:t>
            </a:r>
            <a:r>
              <a:rPr lang="en-US" dirty="0" smtClean="0"/>
              <a:t>, Iris </a:t>
            </a:r>
            <a:r>
              <a:rPr lang="en-US" dirty="0" err="1" smtClean="0"/>
              <a:t>virginica</a:t>
            </a:r>
            <a:r>
              <a:rPr lang="en-US" dirty="0" smtClean="0"/>
              <a:t> and Iris </a:t>
            </a:r>
            <a:r>
              <a:rPr lang="en-US" dirty="0" err="1" smtClean="0"/>
              <a:t>versicolor</a:t>
            </a:r>
            <a:r>
              <a:rPr lang="en-US" dirty="0" smtClean="0"/>
              <a:t>). Four features were measured from each sample: the length and the width of the sepals and petals, in centimeters.</a:t>
            </a:r>
          </a:p>
          <a:p>
            <a:pPr lvl="1"/>
            <a:r>
              <a:rPr lang="en-US" dirty="0" smtClean="0"/>
              <a:t>You can build a model to classify each of the different species based on sepals and petals length and width.</a:t>
            </a:r>
            <a:endParaRPr lang="en-US" dirty="0"/>
          </a:p>
        </p:txBody>
      </p:sp>
      <p:pic>
        <p:nvPicPr>
          <p:cNvPr id="4" name="Picture 3"/>
          <p:cNvPicPr>
            <a:picLocks noChangeAspect="1"/>
          </p:cNvPicPr>
          <p:nvPr/>
        </p:nvPicPr>
        <p:blipFill>
          <a:blip r:embed="rId3"/>
          <a:stretch>
            <a:fillRect/>
          </a:stretch>
        </p:blipFill>
        <p:spPr>
          <a:xfrm>
            <a:off x="1072444" y="4324170"/>
            <a:ext cx="3153832" cy="2435052"/>
          </a:xfrm>
          <a:prstGeom prst="rect">
            <a:avLst/>
          </a:prstGeom>
        </p:spPr>
      </p:pic>
      <p:pic>
        <p:nvPicPr>
          <p:cNvPr id="3" name="Picture 2"/>
          <p:cNvPicPr>
            <a:picLocks noChangeAspect="1"/>
          </p:cNvPicPr>
          <p:nvPr/>
        </p:nvPicPr>
        <p:blipFill>
          <a:blip r:embed="rId4"/>
          <a:stretch>
            <a:fillRect/>
          </a:stretch>
        </p:blipFill>
        <p:spPr>
          <a:xfrm>
            <a:off x="4719231" y="4200142"/>
            <a:ext cx="4732091" cy="2657858"/>
          </a:xfrm>
          <a:prstGeom prst="rect">
            <a:avLst/>
          </a:prstGeom>
        </p:spPr>
      </p:pic>
    </p:spTree>
    <p:extLst>
      <p:ext uri="{BB962C8B-B14F-4D97-AF65-F5344CB8AC3E}">
        <p14:creationId xmlns:p14="http://schemas.microsoft.com/office/powerpoint/2010/main" val="196917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sz="2000" dirty="0"/>
              <a:t>https://</a:t>
            </a:r>
            <a:r>
              <a:rPr lang="en-US" sz="2000" dirty="0" err="1"/>
              <a:t>github.com</a:t>
            </a:r>
            <a:r>
              <a:rPr lang="en-US" sz="2000" dirty="0"/>
              <a:t>/</a:t>
            </a:r>
            <a:r>
              <a:rPr lang="en-US" sz="2000" dirty="0" err="1"/>
              <a:t>rossgore</a:t>
            </a:r>
            <a:r>
              <a:rPr lang="en-US" sz="2000" dirty="0"/>
              <a:t>/practicum-projects</a:t>
            </a:r>
            <a:endParaRPr lang="en-US" sz="2000" dirty="0" smtClean="0"/>
          </a:p>
          <a:p>
            <a:r>
              <a:rPr lang="en-US" dirty="0" smtClean="0"/>
              <a:t>Overview of datasets</a:t>
            </a:r>
          </a:p>
          <a:p>
            <a:pPr lvl="1"/>
            <a:r>
              <a:rPr lang="en-US" dirty="0" smtClean="0"/>
              <a:t>Abalone (Classification / Regression) - Predicting the age of abalone from physical measurements. The age of abalone is determined by cutting the shell through the cone, staining it, and counting the number of rings through a microscope. Other measurements, which are easier to obtain, are used to predict the age.</a:t>
            </a:r>
          </a:p>
          <a:p>
            <a:pPr lvl="1"/>
            <a:r>
              <a:rPr lang="en-US" dirty="0" smtClean="0"/>
              <a:t>IMDB (Classification / Regression) </a:t>
            </a:r>
            <a:r>
              <a:rPr lang="mr-IN" dirty="0" smtClean="0"/>
              <a:t>–</a:t>
            </a:r>
            <a:r>
              <a:rPr lang="en-US" dirty="0" smtClean="0"/>
              <a:t> Lots of attributes of IMDB movies. Attempt to predict budget, </a:t>
            </a:r>
            <a:r>
              <a:rPr lang="en-US" dirty="0" err="1" smtClean="0"/>
              <a:t>imdb</a:t>
            </a:r>
            <a:r>
              <a:rPr lang="en-US" dirty="0" smtClean="0"/>
              <a:t> score, color, duration, etc.</a:t>
            </a:r>
            <a:endParaRPr lang="en-US" dirty="0"/>
          </a:p>
        </p:txBody>
      </p:sp>
      <p:pic>
        <p:nvPicPr>
          <p:cNvPr id="3" name="Picture 2"/>
          <p:cNvPicPr>
            <a:picLocks noChangeAspect="1"/>
          </p:cNvPicPr>
          <p:nvPr/>
        </p:nvPicPr>
        <p:blipFill>
          <a:blip r:embed="rId2"/>
          <a:stretch>
            <a:fillRect/>
          </a:stretch>
        </p:blipFill>
        <p:spPr>
          <a:xfrm>
            <a:off x="1042201" y="4642556"/>
            <a:ext cx="3088146" cy="2032000"/>
          </a:xfrm>
          <a:prstGeom prst="rect">
            <a:avLst/>
          </a:prstGeom>
        </p:spPr>
      </p:pic>
      <p:pic>
        <p:nvPicPr>
          <p:cNvPr id="4" name="Picture 3"/>
          <p:cNvPicPr>
            <a:picLocks noChangeAspect="1"/>
          </p:cNvPicPr>
          <p:nvPr/>
        </p:nvPicPr>
        <p:blipFill>
          <a:blip r:embed="rId3"/>
          <a:stretch>
            <a:fillRect/>
          </a:stretch>
        </p:blipFill>
        <p:spPr>
          <a:xfrm>
            <a:off x="5616221" y="4280958"/>
            <a:ext cx="5291667" cy="2577042"/>
          </a:xfrm>
          <a:prstGeom prst="rect">
            <a:avLst/>
          </a:prstGeom>
        </p:spPr>
      </p:pic>
    </p:spTree>
    <p:extLst>
      <p:ext uri="{BB962C8B-B14F-4D97-AF65-F5344CB8AC3E}">
        <p14:creationId xmlns:p14="http://schemas.microsoft.com/office/powerpoint/2010/main" val="314105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a:hlinkClick r:id="rId2"/>
              </a:rPr>
              <a:t>https://github.com/rossgore/practicum-projects</a:t>
            </a:r>
            <a:r>
              <a:rPr lang="en-US" dirty="0"/>
              <a:t> or on your USB </a:t>
            </a:r>
            <a:r>
              <a:rPr lang="en-US" dirty="0" smtClean="0"/>
              <a:t>drive</a:t>
            </a:r>
            <a:endParaRPr lang="en-US" dirty="0" smtClean="0"/>
          </a:p>
          <a:p>
            <a:pPr marL="0" indent="-400050"/>
            <a:r>
              <a:rPr lang="en-US" dirty="0" smtClean="0"/>
              <a:t>Overview of datasets</a:t>
            </a:r>
          </a:p>
          <a:p>
            <a:pPr lvl="1"/>
            <a:r>
              <a:rPr lang="en-US" dirty="0" smtClean="0"/>
              <a:t>Diamonds - </a:t>
            </a:r>
            <a:r>
              <a:rPr lang="en-US" dirty="0" smtClean="0"/>
              <a:t>predict </a:t>
            </a:r>
            <a:r>
              <a:rPr lang="en-US" dirty="0" smtClean="0"/>
              <a:t>the price of a diamond based on a number of variables related to size, clarity, color, cut and more. Visualize the relationship of different data attributes.</a:t>
            </a:r>
            <a:endParaRPr lang="en-US" dirty="0" smtClean="0"/>
          </a:p>
        </p:txBody>
      </p:sp>
      <p:pic>
        <p:nvPicPr>
          <p:cNvPr id="4" name="Picture 3"/>
          <p:cNvPicPr>
            <a:picLocks noChangeAspect="1"/>
          </p:cNvPicPr>
          <p:nvPr/>
        </p:nvPicPr>
        <p:blipFill>
          <a:blip r:embed="rId3"/>
          <a:stretch>
            <a:fillRect/>
          </a:stretch>
        </p:blipFill>
        <p:spPr>
          <a:xfrm>
            <a:off x="2994594" y="3573147"/>
            <a:ext cx="6280375" cy="3140188"/>
          </a:xfrm>
          <a:prstGeom prst="rect">
            <a:avLst/>
          </a:prstGeom>
        </p:spPr>
      </p:pic>
    </p:spTree>
    <p:extLst>
      <p:ext uri="{BB962C8B-B14F-4D97-AF65-F5344CB8AC3E}">
        <p14:creationId xmlns:p14="http://schemas.microsoft.com/office/powerpoint/2010/main" val="1004200582"/>
      </p:ext>
    </p:extLst>
  </p:cSld>
  <p:clrMapOvr>
    <a:masterClrMapping/>
  </p:clrMapOvr>
</p:sld>
</file>

<file path=ppt/theme/theme1.xml><?xml version="1.0" encoding="utf-8"?>
<a:theme xmlns:a="http://schemas.openxmlformats.org/drawingml/2006/main" name="ODU Grid Theme">
  <a:themeElements>
    <a:clrScheme name="Custom 1">
      <a:dk1>
        <a:srgbClr val="043657"/>
      </a:dk1>
      <a:lt1>
        <a:sysClr val="window" lastClr="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2834</TotalTime>
  <Words>825</Words>
  <Application>Microsoft Macintosh PowerPoint</Application>
  <PresentationFormat>Custom</PresentationFormat>
  <Paragraphs>83</Paragraphs>
  <Slides>15</Slides>
  <Notes>1</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ODU Grid Theme</vt:lpstr>
      <vt:lpstr>Practicum Project: Taking the course into the wild</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Sullivan</dc:creator>
  <cp:lastModifiedBy>Ross Gore</cp:lastModifiedBy>
  <cp:revision>230</cp:revision>
  <cp:lastPrinted>2017-09-05T14:30:26Z</cp:lastPrinted>
  <dcterms:created xsi:type="dcterms:W3CDTF">2016-11-25T15:27:32Z</dcterms:created>
  <dcterms:modified xsi:type="dcterms:W3CDTF">2019-01-13T20:47:50Z</dcterms:modified>
</cp:coreProperties>
</file>